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91D7DE-1450-7975-E3E4-3BD7BAB17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F1553A0-D3B1-C600-CAD7-49B62C57AB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BA0A31-B8AD-2814-943F-6AB092614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88AA0-6570-4FFE-B522-62EC861DEC4E}" type="datetimeFigureOut">
              <a:rPr lang="zh-CN" altLang="en-US" smtClean="0"/>
              <a:t>2026-09-02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213650-ED47-3A73-3506-60523179E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F97381-2DB8-F029-4D73-124B04749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0B82B-9B32-4253-BFB9-2BB5636DD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170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93310E-7746-67F8-6AEF-1A59F17F2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346362-F940-A7C5-62EF-D54062895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0EC9904-DFF4-FCA6-40F0-703626C85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88AA0-6570-4FFE-B522-62EC861DEC4E}" type="datetimeFigureOut">
              <a:rPr lang="zh-CN" altLang="en-US" smtClean="0"/>
              <a:t>2026-09-02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497E18B-A868-3054-D3C9-6AB3F67E9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9824767-CF91-FB37-079D-AC1E0BE2B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0B82B-9B32-4253-BFB9-2BB5636DD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506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479235-CAC2-8D79-67C2-14102D1A5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324AF6-EA4D-5D04-9EA3-741AB9E3B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9220C9-C4A4-F4EA-BAD3-0338D45B5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88AA0-6570-4FFE-B522-62EC861DEC4E}" type="datetimeFigureOut">
              <a:rPr lang="zh-CN" altLang="en-US" smtClean="0"/>
              <a:t>2026-09-02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46C42EA-B66B-22D8-FD92-2C5C769EA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DDFF76-9FBE-37B2-FE98-143D2E2DC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0B82B-9B32-4253-BFB9-2BB5636DD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085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74C876-C7B1-1901-921E-C4069FDF3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9FF095-FB37-D0CA-A946-0EA05DB28D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AF9B06B-F8FB-E74F-D94C-D8DC58919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9418F5C-9DC9-E2AF-83FC-9D03C7C6C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88AA0-6570-4FFE-B522-62EC861DEC4E}" type="datetimeFigureOut">
              <a:rPr lang="zh-CN" altLang="en-US" smtClean="0"/>
              <a:t>2026-09-02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E4F89CB-94DE-BA3D-8311-30FB68424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41ED04E-D26E-5213-C442-1B0564A35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0B82B-9B32-4253-BFB9-2BB5636DD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759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87175D-AC9D-B997-19A1-471D631DF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99B5366-089D-0CFD-D3E7-F81FF3CD8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3FC8A4C-B027-B731-F1BF-518160BCF8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DBF57B-55EB-2A3B-2744-38A8DF8242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38F230E-C541-2A17-1947-781F0648BD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7C95265-E080-55A7-0075-99B8EACBD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88AA0-6570-4FFE-B522-62EC861DEC4E}" type="datetimeFigureOut">
              <a:rPr lang="zh-CN" altLang="en-US" smtClean="0"/>
              <a:t>2026-09-02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E3F2930-2422-7A52-A83B-3526CEEB3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EC36B41-A619-B381-DD68-D799AA36D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0B82B-9B32-4253-BFB9-2BB5636DD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422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346B01-E3DD-6BED-932B-CAE5F5604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B1E97FF-6A01-E416-DBEC-98C77BC7D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88AA0-6570-4FFE-B522-62EC861DEC4E}" type="datetimeFigureOut">
              <a:rPr lang="zh-CN" altLang="en-US" smtClean="0"/>
              <a:t>2026-09-02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F775C37-2E1B-F4BF-CBF8-51AF48347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D98C767-3974-A104-E9FC-5C45B22CF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0B82B-9B32-4253-BFB9-2BB5636DD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747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769215D-1CC6-EB30-42C3-E09DA9CCD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88AA0-6570-4FFE-B522-62EC861DEC4E}" type="datetimeFigureOut">
              <a:rPr lang="zh-CN" altLang="en-US" smtClean="0"/>
              <a:t>2026-09-02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201ADB2-5CBF-72EA-01E3-6C4CB10BB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E51044-4E2B-E18C-2645-B24E183D3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0B82B-9B32-4253-BFB9-2BB5636DD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869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D11616-AA2E-301D-3E90-52DA5B610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332834-9E8C-BD4C-FE47-0DBB2D181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507CE0B-2C37-32AB-6AEB-828499F79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296842A-2C29-246B-3B05-98BAFFDFD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88AA0-6570-4FFE-B522-62EC861DEC4E}" type="datetimeFigureOut">
              <a:rPr lang="zh-CN" altLang="en-US" smtClean="0"/>
              <a:t>2026-09-02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88D2B20-E6C9-1378-B055-1E7065582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DCEB0F4-9657-8DF6-CB31-DA395EEA2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0B82B-9B32-4253-BFB9-2BB5636DD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78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1C950E-35B0-0067-B43D-6E0DC37FE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3B309F3-33D4-6351-BE6C-CC448F1430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8C40C5-DAF6-33E4-F772-B7CADA40F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5340FDE-3759-DB3E-930A-08FD5FC07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88AA0-6570-4FFE-B522-62EC861DEC4E}" type="datetimeFigureOut">
              <a:rPr lang="zh-CN" altLang="en-US" smtClean="0"/>
              <a:t>2026-09-02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62AC7D7-18AE-D93E-145E-67E7AE11A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42F70B7-EFBE-9D1D-C149-377090369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0B82B-9B32-4253-BFB9-2BB5636DD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084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ACF77C-8E47-6778-4C90-7184D655F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AC87A0A-2DFD-4214-E709-A47748DFF4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08DB56-37A9-F2B6-AE68-AD7B2CB3B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88AA0-6570-4FFE-B522-62EC861DEC4E}" type="datetimeFigureOut">
              <a:rPr lang="zh-CN" altLang="en-US" smtClean="0"/>
              <a:t>2026-09-02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BA8A31-7C4B-4A0C-CF59-F941E909E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35CB76-6141-E20F-B93C-36C9204A3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0B82B-9B32-4253-BFB9-2BB5636DD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981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A1AEF90-8BAB-7E45-748C-6550C3A992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6A90AE1-4272-0A03-5FAC-582AA6619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414C16-144E-6037-F391-78FEA493E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88AA0-6570-4FFE-B522-62EC861DEC4E}" type="datetimeFigureOut">
              <a:rPr lang="zh-CN" altLang="en-US" smtClean="0"/>
              <a:t>2026-09-02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C69880-5740-68A0-6DBC-2C3C38DC9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1CCEFD-551E-2216-4B92-28F6927B9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0B82B-9B32-4253-BFB9-2BB5636DD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005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8882F21-6584-D16C-E2A9-59A4B3AFC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7327194-00D5-9ACF-3B5D-040050ADE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D2108A-DD49-29BE-F18F-7F16FDD6C4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88AA0-6570-4FFE-B522-62EC861DEC4E}" type="datetimeFigureOut">
              <a:rPr lang="zh-CN" altLang="en-US" smtClean="0"/>
              <a:t>2026-09-02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7A61B3-1C84-41BE-FC9B-902553F257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AD405F-C0BA-7FBE-437D-869918EB54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0B82B-9B32-4253-BFB9-2BB5636DD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98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64E5138-0FED-D5DE-AF8C-E6B3F140DB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209E83D-062C-2A21-0FF7-8CDECD443CF2}"/>
              </a:ext>
            </a:extLst>
          </p:cNvPr>
          <p:cNvSpPr/>
          <p:nvPr/>
        </p:nvSpPr>
        <p:spPr>
          <a:xfrm>
            <a:off x="0" y="6299200"/>
            <a:ext cx="12192000" cy="558800"/>
          </a:xfrm>
          <a:prstGeom prst="rect">
            <a:avLst/>
          </a:prstGeom>
          <a:solidFill>
            <a:srgbClr val="082C4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1D96445-C2D2-547E-39EC-F35F08E57E78}"/>
              </a:ext>
            </a:extLst>
          </p:cNvPr>
          <p:cNvSpPr/>
          <p:nvPr/>
        </p:nvSpPr>
        <p:spPr>
          <a:xfrm>
            <a:off x="914400" y="1270000"/>
            <a:ext cx="165100" cy="1905000"/>
          </a:xfrm>
          <a:prstGeom prst="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405DB87-C6B6-8F33-5D46-998D8D70965D}"/>
              </a:ext>
            </a:extLst>
          </p:cNvPr>
          <p:cNvSpPr txBox="1"/>
          <p:nvPr/>
        </p:nvSpPr>
        <p:spPr>
          <a:xfrm>
            <a:off x="1320800" y="1168400"/>
            <a:ext cx="9906000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5000" b="1">
                <a:solidFill>
                  <a:srgbClr val="FFFFFF"/>
                </a:solidFill>
                <a:latin typeface="微软雅黑" panose="020B0503020204020204" pitchFamily="34" charset="-122"/>
              </a:rPr>
              <a:t>新创销售管理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5C95EFE-3F59-AD5E-4CD9-594E34CF016F}"/>
              </a:ext>
            </a:extLst>
          </p:cNvPr>
          <p:cNvSpPr txBox="1"/>
          <p:nvPr/>
        </p:nvSpPr>
        <p:spPr>
          <a:xfrm>
            <a:off x="1320800" y="2311400"/>
            <a:ext cx="10414000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>
                <a:solidFill>
                  <a:srgbClr val="CFE3F7"/>
                </a:solidFill>
                <a:latin typeface="微软雅黑" panose="020B0503020204020204" pitchFamily="34" charset="-122"/>
              </a:rPr>
              <a:t>完整产品介绍 </a:t>
            </a:r>
            <a:r>
              <a:rPr lang="en-US" altLang="zh-CN" sz="2000">
                <a:solidFill>
                  <a:srgbClr val="CFE3F7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2000">
                <a:solidFill>
                  <a:srgbClr val="CFE3F7"/>
                </a:solidFill>
                <a:latin typeface="微软雅黑" panose="020B0503020204020204" pitchFamily="34" charset="-122"/>
              </a:rPr>
              <a:t>每个功能的作用与操作步骤（自动配音讲解）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39600FE7-9D86-36EC-CC8E-F624A3F61AC2}"/>
              </a:ext>
            </a:extLst>
          </p:cNvPr>
          <p:cNvSpPr/>
          <p:nvPr/>
        </p:nvSpPr>
        <p:spPr>
          <a:xfrm>
            <a:off x="1320800" y="3810000"/>
            <a:ext cx="1168400" cy="533400"/>
          </a:xfrm>
          <a:prstGeom prst="round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</a:rPr>
              <a:t>报价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750DDEA5-8F91-37E3-CFD7-777A86116C26}"/>
              </a:ext>
            </a:extLst>
          </p:cNvPr>
          <p:cNvSpPr/>
          <p:nvPr/>
        </p:nvSpPr>
        <p:spPr>
          <a:xfrm>
            <a:off x="2603500" y="3810000"/>
            <a:ext cx="1168400" cy="533400"/>
          </a:xfrm>
          <a:prstGeom prst="round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</a:rPr>
              <a:t>合同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221F3D74-02FE-B060-5EBC-233742A1AFC3}"/>
              </a:ext>
            </a:extLst>
          </p:cNvPr>
          <p:cNvSpPr/>
          <p:nvPr/>
        </p:nvSpPr>
        <p:spPr>
          <a:xfrm>
            <a:off x="3886200" y="3810000"/>
            <a:ext cx="1168400" cy="533400"/>
          </a:xfrm>
          <a:prstGeom prst="round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</a:rPr>
              <a:t>出库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1956CC0D-FC39-70C7-06CD-F6B5F475C7DA}"/>
              </a:ext>
            </a:extLst>
          </p:cNvPr>
          <p:cNvSpPr/>
          <p:nvPr/>
        </p:nvSpPr>
        <p:spPr>
          <a:xfrm>
            <a:off x="5168900" y="3810000"/>
            <a:ext cx="1168400" cy="533400"/>
          </a:xfrm>
          <a:prstGeom prst="round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</a:rPr>
              <a:t>收据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4615DE49-BB9F-F060-2930-6A121D0903FE}"/>
              </a:ext>
            </a:extLst>
          </p:cNvPr>
          <p:cNvSpPr/>
          <p:nvPr/>
        </p:nvSpPr>
        <p:spPr>
          <a:xfrm>
            <a:off x="6451600" y="3810000"/>
            <a:ext cx="1168400" cy="533400"/>
          </a:xfrm>
          <a:prstGeom prst="round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</a:rPr>
              <a:t>库存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01D0BC97-7B31-4BB8-4A71-70CF7654F6AB}"/>
              </a:ext>
            </a:extLst>
          </p:cNvPr>
          <p:cNvSpPr/>
          <p:nvPr/>
        </p:nvSpPr>
        <p:spPr>
          <a:xfrm>
            <a:off x="7734300" y="3810000"/>
            <a:ext cx="1168400" cy="533400"/>
          </a:xfrm>
          <a:prstGeom prst="round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</a:rPr>
              <a:t>售后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53A0BE89-1939-309F-683B-95D4ADCAB186}"/>
              </a:ext>
            </a:extLst>
          </p:cNvPr>
          <p:cNvSpPr/>
          <p:nvPr/>
        </p:nvSpPr>
        <p:spPr>
          <a:xfrm>
            <a:off x="9017000" y="3810000"/>
            <a:ext cx="1168400" cy="533400"/>
          </a:xfrm>
          <a:prstGeom prst="round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</a:rPr>
              <a:t>财务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7783159A-E29D-2F5B-1822-BD0238200327}"/>
              </a:ext>
            </a:extLst>
          </p:cNvPr>
          <p:cNvSpPr/>
          <p:nvPr/>
        </p:nvSpPr>
        <p:spPr>
          <a:xfrm>
            <a:off x="10299700" y="3810000"/>
            <a:ext cx="1168400" cy="533400"/>
          </a:xfrm>
          <a:prstGeom prst="round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</a:rPr>
              <a:t>报表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4E7B719-A0B0-05E7-5E15-E44ADC32F304}"/>
              </a:ext>
            </a:extLst>
          </p:cNvPr>
          <p:cNvSpPr txBox="1"/>
          <p:nvPr/>
        </p:nvSpPr>
        <p:spPr>
          <a:xfrm>
            <a:off x="1320800" y="4724400"/>
            <a:ext cx="10414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>
                <a:solidFill>
                  <a:srgbClr val="CFE3F7"/>
                </a:solidFill>
                <a:latin typeface="微软雅黑" panose="020B0503020204020204" pitchFamily="34" charset="-122"/>
              </a:rPr>
              <a:t>手机 </a:t>
            </a:r>
            <a:r>
              <a:rPr lang="en-US" altLang="zh-CN" sz="1400">
                <a:solidFill>
                  <a:srgbClr val="CFE3F7"/>
                </a:solidFill>
                <a:latin typeface="微软雅黑" panose="020B0503020204020204" pitchFamily="34" charset="-122"/>
              </a:rPr>
              <a:t>/ </a:t>
            </a:r>
            <a:r>
              <a:rPr lang="zh-CN" altLang="en-US" sz="1400">
                <a:solidFill>
                  <a:srgbClr val="CFE3F7"/>
                </a:solidFill>
                <a:latin typeface="微软雅黑" panose="020B0503020204020204" pitchFamily="34" charset="-122"/>
              </a:rPr>
              <a:t>电脑 </a:t>
            </a:r>
            <a:r>
              <a:rPr lang="en-US" altLang="zh-CN" sz="1400">
                <a:solidFill>
                  <a:srgbClr val="CFE3F7"/>
                </a:solidFill>
                <a:latin typeface="微软雅黑" panose="020B0503020204020204" pitchFamily="34" charset="-122"/>
              </a:rPr>
              <a:t>/ </a:t>
            </a:r>
            <a:r>
              <a:rPr lang="zh-CN" altLang="en-US" sz="1400">
                <a:solidFill>
                  <a:srgbClr val="CFE3F7"/>
                </a:solidFill>
                <a:latin typeface="微软雅黑" panose="020B0503020204020204" pitchFamily="34" charset="-122"/>
              </a:rPr>
              <a:t>平板 数据实时同步 ｜ 报价到收款一条主线走通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707C7AD-5F22-B370-10C1-5AC78C2E1F66}"/>
              </a:ext>
            </a:extLst>
          </p:cNvPr>
          <p:cNvSpPr txBox="1"/>
          <p:nvPr/>
        </p:nvSpPr>
        <p:spPr>
          <a:xfrm>
            <a:off x="914400" y="6388100"/>
            <a:ext cx="1041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>
                <a:solidFill>
                  <a:srgbClr val="9FB8D4"/>
                </a:solidFill>
                <a:latin typeface="微软雅黑" panose="020B0503020204020204" pitchFamily="34" charset="-122"/>
              </a:rPr>
              <a:t>新创软件 </a:t>
            </a:r>
            <a:r>
              <a:rPr lang="en-US" altLang="zh-CN" sz="1200">
                <a:solidFill>
                  <a:srgbClr val="9FB8D4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9FB8D4"/>
                </a:solidFill>
                <a:latin typeface="微软雅黑" panose="020B0503020204020204" pitchFamily="34" charset="-122"/>
              </a:rPr>
              <a:t>让生意更简单</a:t>
            </a:r>
          </a:p>
        </p:txBody>
      </p:sp>
      <p:pic>
        <p:nvPicPr>
          <p:cNvPr id="17" name="配音01">
            <a:hlinkClick r:id="" action="ppaction://media"/>
            <a:extLst>
              <a:ext uri="{FF2B5EF4-FFF2-40B4-BE49-F238E27FC236}">
                <a16:creationId xmlns:a16="http://schemas.microsoft.com/office/drawing/2014/main" id="{2FB94580-47B3-F108-7FD8-5858AFCBEB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76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9344"/>
    </mc:Choice>
    <mc:Fallback>
      <p:transition spd="slow" advClick="0" advTm="29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4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1153F49-845B-A7BC-B09C-5E12055E9605}"/>
              </a:ext>
            </a:extLst>
          </p:cNvPr>
          <p:cNvSpPr/>
          <p:nvPr/>
        </p:nvSpPr>
        <p:spPr>
          <a:xfrm>
            <a:off x="0" y="0"/>
            <a:ext cx="12192000" cy="9652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0822118-E659-5AF9-3837-B958A4716AF1}"/>
              </a:ext>
            </a:extLst>
          </p:cNvPr>
          <p:cNvSpPr txBox="1"/>
          <p:nvPr/>
        </p:nvSpPr>
        <p:spPr>
          <a:xfrm>
            <a:off x="457200" y="165100"/>
            <a:ext cx="11303000" cy="4924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600" b="1">
                <a:solidFill>
                  <a:srgbClr val="FFFFFF"/>
                </a:solidFill>
                <a:latin typeface="微软雅黑" panose="020B0503020204020204" pitchFamily="34" charset="-122"/>
              </a:rPr>
              <a:t>功能总览：九大板块，一个系统管全店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632C5F5F-1ACF-6FC9-CBF4-BC4E0DE04BD0}"/>
              </a:ext>
            </a:extLst>
          </p:cNvPr>
          <p:cNvSpPr/>
          <p:nvPr/>
        </p:nvSpPr>
        <p:spPr>
          <a:xfrm>
            <a:off x="571500" y="1333500"/>
            <a:ext cx="3454400" cy="13716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9819CFA-9E41-C440-9EAA-3ED140F0D1C7}"/>
              </a:ext>
            </a:extLst>
          </p:cNvPr>
          <p:cNvSpPr/>
          <p:nvPr/>
        </p:nvSpPr>
        <p:spPr>
          <a:xfrm>
            <a:off x="571500" y="1333500"/>
            <a:ext cx="101600" cy="1371600"/>
          </a:xfrm>
          <a:prstGeom prst="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C593BB5-16A5-7416-193E-AC40FE1EF7CB}"/>
              </a:ext>
            </a:extLst>
          </p:cNvPr>
          <p:cNvSpPr txBox="1"/>
          <p:nvPr/>
        </p:nvSpPr>
        <p:spPr>
          <a:xfrm>
            <a:off x="850900" y="1511300"/>
            <a:ext cx="3048000" cy="3539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700" b="1">
                <a:solidFill>
                  <a:srgbClr val="1565C0"/>
                </a:solidFill>
                <a:latin typeface="微软雅黑" panose="020B0503020204020204" pitchFamily="34" charset="-122"/>
              </a:rPr>
              <a:t>客户与商机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5912BE5-2A80-0006-F1E1-A6AD960B4099}"/>
              </a:ext>
            </a:extLst>
          </p:cNvPr>
          <p:cNvSpPr txBox="1"/>
          <p:nvPr/>
        </p:nvSpPr>
        <p:spPr>
          <a:xfrm>
            <a:off x="850900" y="2019300"/>
            <a:ext cx="3048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客户档案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跟进记录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4512328C-8FAB-EAE4-AF53-33B2D733A701}"/>
              </a:ext>
            </a:extLst>
          </p:cNvPr>
          <p:cNvSpPr/>
          <p:nvPr/>
        </p:nvSpPr>
        <p:spPr>
          <a:xfrm>
            <a:off x="4330700" y="1333500"/>
            <a:ext cx="3454400" cy="13716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31D343C-148F-8FF1-224E-8B2CA8377496}"/>
              </a:ext>
            </a:extLst>
          </p:cNvPr>
          <p:cNvSpPr/>
          <p:nvPr/>
        </p:nvSpPr>
        <p:spPr>
          <a:xfrm>
            <a:off x="4330700" y="1333500"/>
            <a:ext cx="101600" cy="1371600"/>
          </a:xfrm>
          <a:prstGeom prst="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E4A150D-DC46-307B-A6D3-8F6308EDD10F}"/>
              </a:ext>
            </a:extLst>
          </p:cNvPr>
          <p:cNvSpPr txBox="1"/>
          <p:nvPr/>
        </p:nvSpPr>
        <p:spPr>
          <a:xfrm>
            <a:off x="4610100" y="1511300"/>
            <a:ext cx="3048000" cy="3539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700" b="1">
                <a:solidFill>
                  <a:srgbClr val="1565C0"/>
                </a:solidFill>
                <a:latin typeface="微软雅黑" panose="020B0503020204020204" pitchFamily="34" charset="-122"/>
              </a:rPr>
              <a:t>主动经营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E7AE25F-7C56-5B8F-83F3-A2A6DDE70C2A}"/>
              </a:ext>
            </a:extLst>
          </p:cNvPr>
          <p:cNvSpPr txBox="1"/>
          <p:nvPr/>
        </p:nvSpPr>
        <p:spPr>
          <a:xfrm>
            <a:off x="4610100" y="2019300"/>
            <a:ext cx="3048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报价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合同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电子合同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83085B06-556B-48F9-B342-90E6B3404BA0}"/>
              </a:ext>
            </a:extLst>
          </p:cNvPr>
          <p:cNvSpPr/>
          <p:nvPr/>
        </p:nvSpPr>
        <p:spPr>
          <a:xfrm>
            <a:off x="8089900" y="1333500"/>
            <a:ext cx="3454400" cy="13716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59BC2C9-2FF8-E710-5774-D0514ED8AF70}"/>
              </a:ext>
            </a:extLst>
          </p:cNvPr>
          <p:cNvSpPr/>
          <p:nvPr/>
        </p:nvSpPr>
        <p:spPr>
          <a:xfrm>
            <a:off x="8089900" y="1333500"/>
            <a:ext cx="101600" cy="1371600"/>
          </a:xfrm>
          <a:prstGeom prst="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AA46A3B-161E-E425-3D31-776A8BD18D84}"/>
              </a:ext>
            </a:extLst>
          </p:cNvPr>
          <p:cNvSpPr txBox="1"/>
          <p:nvPr/>
        </p:nvSpPr>
        <p:spPr>
          <a:xfrm>
            <a:off x="8369300" y="1511300"/>
            <a:ext cx="3048000" cy="3539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700" b="1">
                <a:solidFill>
                  <a:srgbClr val="1565C0"/>
                </a:solidFill>
                <a:latin typeface="微软雅黑" panose="020B0503020204020204" pitchFamily="34" charset="-122"/>
              </a:rPr>
              <a:t>销售与收款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CD2D75A-9F42-6571-5A53-D4E3B1591DE0}"/>
              </a:ext>
            </a:extLst>
          </p:cNvPr>
          <p:cNvSpPr txBox="1"/>
          <p:nvPr/>
        </p:nvSpPr>
        <p:spPr>
          <a:xfrm>
            <a:off x="8369300" y="2019300"/>
            <a:ext cx="3048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出库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收据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欠款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A730950F-568A-9910-78BD-9703E8FA6989}"/>
              </a:ext>
            </a:extLst>
          </p:cNvPr>
          <p:cNvSpPr/>
          <p:nvPr/>
        </p:nvSpPr>
        <p:spPr>
          <a:xfrm>
            <a:off x="571500" y="2959100"/>
            <a:ext cx="3454400" cy="13716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F024306-E9BC-D538-E470-CED44B57FEC5}"/>
              </a:ext>
            </a:extLst>
          </p:cNvPr>
          <p:cNvSpPr/>
          <p:nvPr/>
        </p:nvSpPr>
        <p:spPr>
          <a:xfrm>
            <a:off x="571500" y="2959100"/>
            <a:ext cx="101600" cy="1371600"/>
          </a:xfrm>
          <a:prstGeom prst="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7B9D8EE-A317-B18C-8DEF-AFFEAA782B3F}"/>
              </a:ext>
            </a:extLst>
          </p:cNvPr>
          <p:cNvSpPr txBox="1"/>
          <p:nvPr/>
        </p:nvSpPr>
        <p:spPr>
          <a:xfrm>
            <a:off x="850900" y="3136900"/>
            <a:ext cx="3048000" cy="3539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700" b="1">
                <a:solidFill>
                  <a:srgbClr val="1565C0"/>
                </a:solidFill>
                <a:latin typeface="微软雅黑" panose="020B0503020204020204" pitchFamily="34" charset="-122"/>
              </a:rPr>
              <a:t>采购与库存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F73A604-8AC3-5B72-9D36-533A9954A053}"/>
              </a:ext>
            </a:extLst>
          </p:cNvPr>
          <p:cNvSpPr txBox="1"/>
          <p:nvPr/>
        </p:nvSpPr>
        <p:spPr>
          <a:xfrm>
            <a:off x="850900" y="3644900"/>
            <a:ext cx="3048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入库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库存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供应商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7B170D4C-4670-C7C5-F0F9-CC3EB5C39E42}"/>
              </a:ext>
            </a:extLst>
          </p:cNvPr>
          <p:cNvSpPr/>
          <p:nvPr/>
        </p:nvSpPr>
        <p:spPr>
          <a:xfrm>
            <a:off x="4330700" y="2959100"/>
            <a:ext cx="3454400" cy="13716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EF13EAF-F95F-10D6-CD94-86E7FF36F4BE}"/>
              </a:ext>
            </a:extLst>
          </p:cNvPr>
          <p:cNvSpPr/>
          <p:nvPr/>
        </p:nvSpPr>
        <p:spPr>
          <a:xfrm>
            <a:off x="4330700" y="2959100"/>
            <a:ext cx="101600" cy="1371600"/>
          </a:xfrm>
          <a:prstGeom prst="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86AB1B6-E031-473A-9D47-F30A12891574}"/>
              </a:ext>
            </a:extLst>
          </p:cNvPr>
          <p:cNvSpPr txBox="1"/>
          <p:nvPr/>
        </p:nvSpPr>
        <p:spPr>
          <a:xfrm>
            <a:off x="4610100" y="3136900"/>
            <a:ext cx="3048000" cy="3539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700" b="1">
                <a:solidFill>
                  <a:srgbClr val="1565C0"/>
                </a:solidFill>
                <a:latin typeface="微软雅黑" panose="020B0503020204020204" pitchFamily="34" charset="-122"/>
              </a:rPr>
              <a:t>售后维护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E3CB317-65F6-FF1B-985F-1A3ED5C75615}"/>
              </a:ext>
            </a:extLst>
          </p:cNvPr>
          <p:cNvSpPr txBox="1"/>
          <p:nvPr/>
        </p:nvSpPr>
        <p:spPr>
          <a:xfrm>
            <a:off x="4610100" y="3644900"/>
            <a:ext cx="3048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派工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反馈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保修</a:t>
            </a: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568C5062-AC7D-04C8-BC1F-6AEBDA5C2F56}"/>
              </a:ext>
            </a:extLst>
          </p:cNvPr>
          <p:cNvSpPr/>
          <p:nvPr/>
        </p:nvSpPr>
        <p:spPr>
          <a:xfrm>
            <a:off x="8089900" y="2959100"/>
            <a:ext cx="3454400" cy="13716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9DCDE28-B8F4-6345-C2DF-AFADF35997C8}"/>
              </a:ext>
            </a:extLst>
          </p:cNvPr>
          <p:cNvSpPr/>
          <p:nvPr/>
        </p:nvSpPr>
        <p:spPr>
          <a:xfrm>
            <a:off x="8089900" y="2959100"/>
            <a:ext cx="101600" cy="1371600"/>
          </a:xfrm>
          <a:prstGeom prst="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75C21B9-4B5B-CCE0-8376-20012B796DC2}"/>
              </a:ext>
            </a:extLst>
          </p:cNvPr>
          <p:cNvSpPr txBox="1"/>
          <p:nvPr/>
        </p:nvSpPr>
        <p:spPr>
          <a:xfrm>
            <a:off x="8369300" y="3136900"/>
            <a:ext cx="3048000" cy="3539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700" b="1">
                <a:solidFill>
                  <a:srgbClr val="1565C0"/>
                </a:solidFill>
                <a:latin typeface="微软雅黑" panose="020B0503020204020204" pitchFamily="34" charset="-122"/>
              </a:rPr>
              <a:t>考勤管理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24B4E71-9EEA-0E4F-A3D3-BD34A3F4DD55}"/>
              </a:ext>
            </a:extLst>
          </p:cNvPr>
          <p:cNvSpPr txBox="1"/>
          <p:nvPr/>
        </p:nvSpPr>
        <p:spPr>
          <a:xfrm>
            <a:off x="8369300" y="3644900"/>
            <a:ext cx="3048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定位打卡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请假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工资</a:t>
            </a: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4DAC6BC7-05EA-92D3-9D04-B4FA7524C1C7}"/>
              </a:ext>
            </a:extLst>
          </p:cNvPr>
          <p:cNvSpPr/>
          <p:nvPr/>
        </p:nvSpPr>
        <p:spPr>
          <a:xfrm>
            <a:off x="571500" y="4584700"/>
            <a:ext cx="3454400" cy="13716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5D49A82-59B8-222C-8C6E-BC3041D87314}"/>
              </a:ext>
            </a:extLst>
          </p:cNvPr>
          <p:cNvSpPr/>
          <p:nvPr/>
        </p:nvSpPr>
        <p:spPr>
          <a:xfrm>
            <a:off x="571500" y="4584700"/>
            <a:ext cx="101600" cy="1371600"/>
          </a:xfrm>
          <a:prstGeom prst="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7D284DD-C338-3B97-7836-4EA442C67361}"/>
              </a:ext>
            </a:extLst>
          </p:cNvPr>
          <p:cNvSpPr txBox="1"/>
          <p:nvPr/>
        </p:nvSpPr>
        <p:spPr>
          <a:xfrm>
            <a:off x="850900" y="4762500"/>
            <a:ext cx="3048000" cy="3539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700" b="1">
                <a:solidFill>
                  <a:srgbClr val="1565C0"/>
                </a:solidFill>
                <a:latin typeface="微软雅黑" panose="020B0503020204020204" pitchFamily="34" charset="-122"/>
              </a:rPr>
              <a:t>经营报表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53147DB-4B7D-E15F-5962-059972DCFD11}"/>
              </a:ext>
            </a:extLst>
          </p:cNvPr>
          <p:cNvSpPr txBox="1"/>
          <p:nvPr/>
        </p:nvSpPr>
        <p:spPr>
          <a:xfrm>
            <a:off x="850900" y="5270500"/>
            <a:ext cx="3048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十几种报表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自定义</a:t>
            </a: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8E3DB434-BDA3-799E-0AA1-5B19210E9D28}"/>
              </a:ext>
            </a:extLst>
          </p:cNvPr>
          <p:cNvSpPr/>
          <p:nvPr/>
        </p:nvSpPr>
        <p:spPr>
          <a:xfrm>
            <a:off x="4330700" y="4584700"/>
            <a:ext cx="3454400" cy="13716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DC81BCF-1485-D658-310A-9ADA0B92C975}"/>
              </a:ext>
            </a:extLst>
          </p:cNvPr>
          <p:cNvSpPr/>
          <p:nvPr/>
        </p:nvSpPr>
        <p:spPr>
          <a:xfrm>
            <a:off x="4330700" y="4584700"/>
            <a:ext cx="101600" cy="1371600"/>
          </a:xfrm>
          <a:prstGeom prst="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0E5791E-86AC-01FA-DC31-26D8F70A5CD3}"/>
              </a:ext>
            </a:extLst>
          </p:cNvPr>
          <p:cNvSpPr txBox="1"/>
          <p:nvPr/>
        </p:nvSpPr>
        <p:spPr>
          <a:xfrm>
            <a:off x="4610100" y="4762500"/>
            <a:ext cx="3048000" cy="3539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700" b="1">
                <a:solidFill>
                  <a:srgbClr val="1565C0"/>
                </a:solidFill>
                <a:latin typeface="微软雅黑" panose="020B0503020204020204" pitchFamily="34" charset="-122"/>
              </a:rPr>
              <a:t>财务管理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163ED60-7BA4-573C-357B-E867D326949A}"/>
              </a:ext>
            </a:extLst>
          </p:cNvPr>
          <p:cNvSpPr txBox="1"/>
          <p:nvPr/>
        </p:nvSpPr>
        <p:spPr>
          <a:xfrm>
            <a:off x="4610100" y="5270500"/>
            <a:ext cx="3048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报销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日结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流水</a:t>
            </a: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C78F0F17-F4B6-79F7-8197-4371BA72976B}"/>
              </a:ext>
            </a:extLst>
          </p:cNvPr>
          <p:cNvSpPr/>
          <p:nvPr/>
        </p:nvSpPr>
        <p:spPr>
          <a:xfrm>
            <a:off x="8089900" y="4584700"/>
            <a:ext cx="3454400" cy="13716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3495A85-7ACF-0CE4-C5A3-0769795ACBAF}"/>
              </a:ext>
            </a:extLst>
          </p:cNvPr>
          <p:cNvSpPr/>
          <p:nvPr/>
        </p:nvSpPr>
        <p:spPr>
          <a:xfrm>
            <a:off x="8089900" y="4584700"/>
            <a:ext cx="101600" cy="1371600"/>
          </a:xfrm>
          <a:prstGeom prst="rect">
            <a:avLst/>
          </a:prstGeom>
          <a:solidFill>
            <a:srgbClr val="1565C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265CA1E-CDD5-BFE9-D041-C1215589E3B4}"/>
              </a:ext>
            </a:extLst>
          </p:cNvPr>
          <p:cNvSpPr txBox="1"/>
          <p:nvPr/>
        </p:nvSpPr>
        <p:spPr>
          <a:xfrm>
            <a:off x="8369300" y="4762500"/>
            <a:ext cx="3048000" cy="3539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700" b="1">
                <a:solidFill>
                  <a:srgbClr val="1565C0"/>
                </a:solidFill>
                <a:latin typeface="微软雅黑" panose="020B0503020204020204" pitchFamily="34" charset="-122"/>
              </a:rPr>
              <a:t>企业管理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20A67C9-60A4-92EB-3AD7-CEA8431125D1}"/>
              </a:ext>
            </a:extLst>
          </p:cNvPr>
          <p:cNvSpPr txBox="1"/>
          <p:nvPr/>
        </p:nvSpPr>
        <p:spPr>
          <a:xfrm>
            <a:off x="8369300" y="5270500"/>
            <a:ext cx="3048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员工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权限 </a:t>
            </a:r>
            <a:r>
              <a:rPr lang="en-US" altLang="zh-CN" sz="1200">
                <a:solidFill>
                  <a:srgbClr val="5A6B7D"/>
                </a:solidFill>
                <a:latin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备份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E5D66A76-339F-5E79-859F-28A1D77DA1A0}"/>
              </a:ext>
            </a:extLst>
          </p:cNvPr>
          <p:cNvSpPr txBox="1"/>
          <p:nvPr/>
        </p:nvSpPr>
        <p:spPr>
          <a:xfrm>
            <a:off x="571500" y="6350000"/>
            <a:ext cx="11176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>
                <a:solidFill>
                  <a:srgbClr val="5A6B7D"/>
                </a:solidFill>
                <a:latin typeface="微软雅黑" panose="020B0503020204020204" pitchFamily="34" charset="-122"/>
              </a:rPr>
              <a:t>操作：电脑点左侧菜单直达；手机点左上角「☰」展开菜单；员工只见自己权限内的功能</a:t>
            </a:r>
          </a:p>
        </p:txBody>
      </p:sp>
      <p:pic>
        <p:nvPicPr>
          <p:cNvPr id="41" name="配音02">
            <a:hlinkClick r:id="" action="ppaction://media"/>
            <a:extLst>
              <a:ext uri="{FF2B5EF4-FFF2-40B4-BE49-F238E27FC236}">
                <a16:creationId xmlns:a16="http://schemas.microsoft.com/office/drawing/2014/main" id="{AEAACBD3-628C-DE8E-6C59-28AAF7AB5A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61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4408"/>
    </mc:Choice>
    <mc:Fallback>
      <p:transition spd="slow" advClick="0" advTm="34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19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03EEFB1-94F3-CFE6-EB32-D643C0EA4D5D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450C265-30FC-306F-FB42-FE933F337AA1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经营总览：老板每天的第一眼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5F03144-234B-2028-B434-DB2164DF18A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CB1ABF96-67FA-850E-713A-40501397E233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E274BDE-BE28-952C-BD69-743659DD40D3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587BB44-D0F7-6840-7A39-053D067108A2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今日开单、收款、欠款、待收待付，一页全看清。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DA983C8-6B2F-4EDD-B338-B03D2488F24A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F117C011-CF63-E0DC-3504-0CEB8037688C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E4EEE29-94F4-597D-D864-71A7D754FD4C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6D86164-AB97-D9CE-EDCA-B93F5BDC8B1F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登录系统默认进入本页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0A0D906B-27D9-0483-B6C8-D93CA5E8390F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09E9F27-06BD-2F33-4C1A-C34D27C414D0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F78452B-ED86-4BA6-4032-21D85E001BDA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点右上角「刷新数据」更新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11CCC5DE-81FB-162E-CEE7-152A89A1E0A8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8099083-8C39-50D9-EE9E-3A23FC03D9EE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432AB39-CB33-7626-5F36-9C5911CF6D4C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点彩色卡片跳到对应明细</a:t>
            </a:r>
          </a:p>
        </p:txBody>
      </p:sp>
      <p:pic>
        <p:nvPicPr>
          <p:cNvPr id="19" name="配音03">
            <a:hlinkClick r:id="" action="ppaction://media"/>
            <a:extLst>
              <a:ext uri="{FF2B5EF4-FFF2-40B4-BE49-F238E27FC236}">
                <a16:creationId xmlns:a16="http://schemas.microsoft.com/office/drawing/2014/main" id="{551BE07E-4307-3202-434B-900649B53C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235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1408"/>
    </mc:Choice>
    <mc:Fallback>
      <p:transition spd="slow" advClick="0" advTm="31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1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690E91D-ACA4-CFB5-2912-74922EDD51CF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505CF58-CB8B-538F-DD91-F4807DB4A176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统一预警：</a:t>
            </a:r>
            <a:r>
              <a:rPr lang="en-US" altLang="zh-CN" sz="2300" b="1">
                <a:solidFill>
                  <a:srgbClr val="FFFFFF"/>
                </a:solidFill>
                <a:latin typeface="微软雅黑" panose="020B0503020204020204" pitchFamily="34" charset="-122"/>
              </a:rPr>
              <a:t>24 </a:t>
            </a:r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小时不下班的值班员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750CB15-2075-03AB-A6A0-28D79022A20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57F05386-1F3D-1E2E-AF6F-06756AFFB956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BFF41C1-3733-B52A-2C76-77E9323FFDB7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5FC91D8-FE75-5B0B-F337-E1470E7008FC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收款到期、逾期未付、派工售后待办，自动汇总提醒。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89BBA63-EFF7-63EB-D611-4B5B502C6D2D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6779DD23-1801-8ECC-7BB2-C3E1E286433E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BAC07C1-6BF7-5890-6D5F-3AB699230EA3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E5C837B-CE44-4ACE-CEFF-380B29556ED9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工作台 → 统一预警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D4E79BEE-F171-C108-3E61-4170CC01ECE1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4011A9B-482E-9F9C-25B9-DCCA2E8F3449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BC1A90F-1654-77E3-19E8-72BBDC42F59C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点预警条目跳到处理页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C4FAC636-9CD4-E9FB-8EDB-2C55F5A08355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4C1BE27-061A-2B62-3E5C-4A85169BA120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FD58B17-9198-D7A7-9BBA-822D88C208E2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处理完毕预警自动消失</a:t>
            </a:r>
          </a:p>
        </p:txBody>
      </p:sp>
      <p:pic>
        <p:nvPicPr>
          <p:cNvPr id="19" name="配音04">
            <a:hlinkClick r:id="" action="ppaction://media"/>
            <a:extLst>
              <a:ext uri="{FF2B5EF4-FFF2-40B4-BE49-F238E27FC236}">
                <a16:creationId xmlns:a16="http://schemas.microsoft.com/office/drawing/2014/main" id="{7036FFA3-1863-0A74-11A3-552C1461A5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577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9440"/>
    </mc:Choice>
    <mc:Fallback>
      <p:transition spd="slow" advClick="0" advTm="29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4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0066A0A-BCFA-69CD-30A5-515FA307F3E8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9E9881-B8DC-6AE1-5A63-953C9358B65F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报价管理：多版本报价，客户在线确认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F680B0-9D5C-4CD5-C28B-E65E94C4170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96FB18AC-7CCB-E067-8AAF-997DBA763E1D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B6161CD-5343-0747-94B5-10B97463B403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8080BAC-B032-B87E-467A-E87A0265C937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出正式报价，改价出新版本，客户始终看最新版。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4864AF6-BDB7-24B7-77F2-094034E6F938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3B55044E-9F7E-B137-A1D6-58B244489B50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76BD8ED-8E99-F5B0-23B7-1280D2149000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E44571E-18E3-D1A6-E9FF-F92CF5D99616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主动经营 → 报价管理 → ＋新建报价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595C7F57-2B4D-F379-99DF-05909944E519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6C482D0-9FA4-103B-C26E-80C9E345840C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343BBA8-B069-87DE-4AA1-D74EC42737C0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客户栏输 </a:t>
            </a:r>
            <a:r>
              <a:rPr lang="en-US" altLang="zh-CN" sz="1050">
                <a:solidFill>
                  <a:srgbClr val="5A6B7D"/>
                </a:solidFill>
                <a:latin typeface="微软雅黑" panose="020B0503020204020204" pitchFamily="34" charset="-122"/>
              </a:rPr>
              <a:t>2 </a:t>
            </a:r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个汉字或拼音首字母搜索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37437ACB-6E58-5602-751A-92A905F4166F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809E280-83DB-7BA7-7555-1379BE353C1C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4D56506-D43B-AF76-3687-591B801B0747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逐行填商品、数量、单价，自动算总额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C8CCC252-80C2-42FD-5C99-BF7B5F1727FD}"/>
              </a:ext>
            </a:extLst>
          </p:cNvPr>
          <p:cNvSpPr/>
          <p:nvPr/>
        </p:nvSpPr>
        <p:spPr>
          <a:xfrm>
            <a:off x="7670800" y="3962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AB2F361-F7B3-89E4-F717-9060228CC5F8}"/>
              </a:ext>
            </a:extLst>
          </p:cNvPr>
          <p:cNvSpPr txBox="1"/>
          <p:nvPr/>
        </p:nvSpPr>
        <p:spPr>
          <a:xfrm>
            <a:off x="7670800" y="3975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41B97F7-0001-B565-F9FB-0C888E588F71}"/>
              </a:ext>
            </a:extLst>
          </p:cNvPr>
          <p:cNvSpPr txBox="1"/>
          <p:nvPr/>
        </p:nvSpPr>
        <p:spPr>
          <a:xfrm>
            <a:off x="8026400" y="3937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保存草稿 → 审核 → 发分享链接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473BCA36-BDD7-BC0B-549B-CF20A8A0E1CA}"/>
              </a:ext>
            </a:extLst>
          </p:cNvPr>
          <p:cNvSpPr/>
          <p:nvPr/>
        </p:nvSpPr>
        <p:spPr>
          <a:xfrm>
            <a:off x="7670800" y="4470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1B35024-8A63-7501-5BE1-83CFC77C0422}"/>
              </a:ext>
            </a:extLst>
          </p:cNvPr>
          <p:cNvSpPr txBox="1"/>
          <p:nvPr/>
        </p:nvSpPr>
        <p:spPr>
          <a:xfrm>
            <a:off x="7670800" y="4483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5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8CB626B-B6CB-3B8F-1484-3100C09EB81C}"/>
              </a:ext>
            </a:extLst>
          </p:cNvPr>
          <p:cNvSpPr txBox="1"/>
          <p:nvPr/>
        </p:nvSpPr>
        <p:spPr>
          <a:xfrm>
            <a:off x="8026400" y="4445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客户确认后一键转销售合同</a:t>
            </a:r>
          </a:p>
        </p:txBody>
      </p:sp>
      <p:pic>
        <p:nvPicPr>
          <p:cNvPr id="25" name="配音05">
            <a:hlinkClick r:id="" action="ppaction://media"/>
            <a:extLst>
              <a:ext uri="{FF2B5EF4-FFF2-40B4-BE49-F238E27FC236}">
                <a16:creationId xmlns:a16="http://schemas.microsoft.com/office/drawing/2014/main" id="{61D2DAE2-F5B3-9D28-896C-02B86064C2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62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5192"/>
    </mc:Choice>
    <mc:Fallback>
      <p:transition spd="slow" advClick="0" advTm="551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259959A-521E-8848-9BA3-019B485DBC2B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B1F4E3D-A333-920F-C552-24384EC6BCCD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合同与电子合同：手机上完成签约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B842D9A-5727-B325-4584-03E8A8230E7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A27D7915-6F54-AAAE-A81E-CA38F0FFC625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BF765CE-3042-5802-7F53-F41505844D6B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E0E5012-CAFA-A88E-995B-3120D3EEBAA1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合同送货、退货、收款进度全程跟踪；电子签约有法律效力。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B3C5F02-0E5C-8119-6F6B-87F3C5240026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FDB4855A-3F15-A242-D4B3-28FD8CB7411E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FF17C37-F4F1-F9F0-A936-06B2AF7813E4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67FB1B9-729F-F297-913C-110A9D3C914F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合同管理：看每份合同执行进度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42AA9030-A286-2A4F-2F6C-88836D1A93D8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0E46084-F22A-DFF0-CE61-0D69F2A4740D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093F137-58DA-C9E6-715C-97E6F7D561C5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电子合同 → 新建 → 发签约链接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683E89C0-02C9-4695-433E-9B58D60C649F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2CB2C4D-D83A-2CB4-B62C-5643542ABA56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4C633EB-4821-B73C-3CDA-D1B090F6A73D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客户手机手写签名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48255592-5C8A-9D00-8E84-A703F79E67B9}"/>
              </a:ext>
            </a:extLst>
          </p:cNvPr>
          <p:cNvSpPr/>
          <p:nvPr/>
        </p:nvSpPr>
        <p:spPr>
          <a:xfrm>
            <a:off x="7670800" y="3962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92751BF-6857-891B-DE1E-9C70769A2969}"/>
              </a:ext>
            </a:extLst>
          </p:cNvPr>
          <p:cNvSpPr txBox="1"/>
          <p:nvPr/>
        </p:nvSpPr>
        <p:spPr>
          <a:xfrm>
            <a:off x="7670800" y="3975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77E6B9A-11A6-3D24-9699-BCD104151A22}"/>
              </a:ext>
            </a:extLst>
          </p:cNvPr>
          <p:cNvSpPr txBox="1"/>
          <p:nvPr/>
        </p:nvSpPr>
        <p:spPr>
          <a:xfrm>
            <a:off x="8026400" y="3937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系统识别印章，自动签章归档</a:t>
            </a:r>
          </a:p>
        </p:txBody>
      </p:sp>
      <p:pic>
        <p:nvPicPr>
          <p:cNvPr id="22" name="配音06">
            <a:hlinkClick r:id="" action="ppaction://media"/>
            <a:extLst>
              <a:ext uri="{FF2B5EF4-FFF2-40B4-BE49-F238E27FC236}">
                <a16:creationId xmlns:a16="http://schemas.microsoft.com/office/drawing/2014/main" id="{FA5BC4BA-E426-DCE3-9A5C-A433B356B0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24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656"/>
    </mc:Choice>
    <mc:Fallback>
      <p:transition spd="slow" advClick="0" advTm="35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67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162BF23-E6CA-53E5-F485-81FA510D27FA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13AF1B5-A242-A7C2-DDDE-8F2D1CF9922A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客户档案与跟进：客户是公司的资产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0E85E76-73FD-3037-61B3-1044148CC2D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8077D43C-9A12-E381-CE34-BBC0DB952A8B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E4E7D69-83BE-424C-67EB-C0AC5DB6A61B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8DC5339-BE8F-EEB5-A70A-CF29E65E81A1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四级地址 </a:t>
            </a:r>
            <a:r>
              <a:rPr lang="en-US" altLang="zh-CN" sz="1050">
                <a:solidFill>
                  <a:srgbClr val="5A6B7D"/>
                </a:solidFill>
                <a:latin typeface="微软雅黑" panose="020B0503020204020204" pitchFamily="34" charset="-122"/>
              </a:rPr>
              <a:t>+ </a:t>
            </a:r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业态分类建档；跟进记录留档，人走客户不走。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5775ED2-1938-F96E-D064-3BB9D19CD606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378A5DA8-A435-F64B-994B-050C256CDC3F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D257A72-C2A2-43E0-65E9-0E1F9C5FCE27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3EA7215-387C-4169-4F8E-04C44BAF06E2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客户与商机 → 客户档案 → 新建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4344C356-8E27-601A-E4A6-90F3E25FD690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211F187-25A3-C8CE-77EC-9874FBBBDB53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41BB24C-11ED-ADEC-3EE4-97A257331EF9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填名称、电话、四级地址、业态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3554E69E-4D05-E5FD-F005-3DABACFF2EF9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ABCD5EE-AAFA-C7C8-B7D4-EEE8BBF81855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96F2FA4-6201-330E-714F-0D21F1032BA1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客户跟进：记每次拜访与需求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FAA334CF-F621-3390-0E40-9DA755460CE3}"/>
              </a:ext>
            </a:extLst>
          </p:cNvPr>
          <p:cNvSpPr/>
          <p:nvPr/>
        </p:nvSpPr>
        <p:spPr>
          <a:xfrm>
            <a:off x="7670800" y="3962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D82A408-6F88-E24B-8CF7-5D09DB11B17A}"/>
              </a:ext>
            </a:extLst>
          </p:cNvPr>
          <p:cNvSpPr txBox="1"/>
          <p:nvPr/>
        </p:nvSpPr>
        <p:spPr>
          <a:xfrm>
            <a:off x="7670800" y="3975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EE040BB-0392-4A45-8C90-920246DAFFC4}"/>
              </a:ext>
            </a:extLst>
          </p:cNvPr>
          <p:cNvSpPr txBox="1"/>
          <p:nvPr/>
        </p:nvSpPr>
        <p:spPr>
          <a:xfrm>
            <a:off x="8026400" y="3937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业务员离职，资料完整交接</a:t>
            </a:r>
          </a:p>
        </p:txBody>
      </p:sp>
      <p:pic>
        <p:nvPicPr>
          <p:cNvPr id="22" name="配音07">
            <a:hlinkClick r:id="" action="ppaction://media"/>
            <a:extLst>
              <a:ext uri="{FF2B5EF4-FFF2-40B4-BE49-F238E27FC236}">
                <a16:creationId xmlns:a16="http://schemas.microsoft.com/office/drawing/2014/main" id="{790BA9EF-DC44-BF93-8A52-8E628D6173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91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7072"/>
    </mc:Choice>
    <mc:Fallback>
      <p:transition spd="slow" advClick="0" advTm="370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8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9AA957-E14C-3FB5-D6F2-139167A396E7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47A83A6-3D59-EB22-BE29-9E0B373100C9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销售出库：发货、扣库存、生成应收一单完成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8B6469-9D9E-00FF-C841-F05DAB4FAA8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FCE725C3-8554-6CB1-E595-B761F0B2B272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8630F7-0CB7-367F-4326-13F66CC0D9C1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5022409-36CD-C9C3-5175-086128B1F02A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审核通过才扣库存、才生成应收，账目不会乱。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A2EBF2F-B65D-EE75-9D58-99115A6DF709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EC205B60-C5AA-4AFF-2AB7-3BAE5D3A1411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5A7A05B-8616-14A9-9134-224B58B4A0EC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66B816F-49D8-D747-BE9C-0C6C93F222FC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销售与收款 → 销售出库 → 新建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1375DAF0-738F-D1A7-AA4A-12BD19F7DEDF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01FD70F-2902-8786-1654-A0134745BCF5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57D6E41-FB8C-F0C4-E437-1FFBA9CD57E7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选客户，填电话地址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ADAE91CD-317B-1798-D5E4-8D9D4E281EE4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0997479-3755-624E-4F4D-F6508A97D0F4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E547C38-F9CD-B2B0-D6D2-5E6783FDB19C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明细里填商品、数量、销售价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20CC427E-40E0-DE98-9EDF-DE04BDE11E10}"/>
              </a:ext>
            </a:extLst>
          </p:cNvPr>
          <p:cNvSpPr/>
          <p:nvPr/>
        </p:nvSpPr>
        <p:spPr>
          <a:xfrm>
            <a:off x="7670800" y="3962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681B313-6C1C-94AD-6ACD-9A1A76841A78}"/>
              </a:ext>
            </a:extLst>
          </p:cNvPr>
          <p:cNvSpPr txBox="1"/>
          <p:nvPr/>
        </p:nvSpPr>
        <p:spPr>
          <a:xfrm>
            <a:off x="7670800" y="3975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C80C1D9-9A1D-A9DF-5A7D-7E0F5D4F219F}"/>
              </a:ext>
            </a:extLst>
          </p:cNvPr>
          <p:cNvSpPr txBox="1"/>
          <p:nvPr/>
        </p:nvSpPr>
        <p:spPr>
          <a:xfrm>
            <a:off x="8026400" y="3937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保存并上送审核，管理员通过生效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3B924D-BEC5-4E28-CF4B-EE1F57B6B7BD}"/>
              </a:ext>
            </a:extLst>
          </p:cNvPr>
          <p:cNvSpPr/>
          <p:nvPr/>
        </p:nvSpPr>
        <p:spPr>
          <a:xfrm>
            <a:off x="7670800" y="4470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BE8BBDD-202D-E513-AFB3-8CC5F986743B}"/>
              </a:ext>
            </a:extLst>
          </p:cNvPr>
          <p:cNvSpPr txBox="1"/>
          <p:nvPr/>
        </p:nvSpPr>
        <p:spPr>
          <a:xfrm>
            <a:off x="7670800" y="4483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5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6F9236C-1EE1-819A-A8C5-6ACE6B7A1E2F}"/>
              </a:ext>
            </a:extLst>
          </p:cNvPr>
          <p:cNvSpPr txBox="1"/>
          <p:nvPr/>
        </p:nvSpPr>
        <p:spPr>
          <a:xfrm>
            <a:off x="8026400" y="4445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快递填单号，签收拍照留档</a:t>
            </a:r>
          </a:p>
        </p:txBody>
      </p:sp>
      <p:pic>
        <p:nvPicPr>
          <p:cNvPr id="25" name="配音08">
            <a:hlinkClick r:id="" action="ppaction://media"/>
            <a:extLst>
              <a:ext uri="{FF2B5EF4-FFF2-40B4-BE49-F238E27FC236}">
                <a16:creationId xmlns:a16="http://schemas.microsoft.com/office/drawing/2014/main" id="{29EB96AC-D444-4904-6DAA-4F0F202F04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82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6504"/>
    </mc:Choice>
    <mc:Fallback>
      <p:transition spd="slow" advClick="0" advTm="46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1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96EE15E-E6BF-5A7A-A18C-440C14A5A823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7DBBED3-F820-321E-7634-3559A57058F7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收据与扫码收款：凭证和收款二合一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BE36232-0B92-1A6C-A2BF-9BF20800174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3F0B4626-4A8C-9538-0B0F-6C03E39A8C26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5ECC11D-E05A-2B76-6672-B8D2CBC3DF45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619FCA6-43C5-3979-A2D7-FF6D033389FF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收据自带收款码，微信</a:t>
            </a:r>
            <a:r>
              <a:rPr lang="en-US" altLang="zh-CN" sz="1050">
                <a:solidFill>
                  <a:srgbClr val="5A6B7D"/>
                </a:solidFill>
                <a:latin typeface="微软雅黑" panose="020B0503020204020204" pitchFamily="34" charset="-122"/>
              </a:rPr>
              <a:t>/</a:t>
            </a:r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支付宝扫码付款，自动核销。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59AD86A-AEDF-732D-CE62-F91E7F97769D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9A4AED77-EA3D-C791-40F8-CEBA4623D61D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8F43B5F-FA1A-B8C6-B8D3-7A46EC8F5B9C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35CDBAA-DD8A-FB6C-B5B6-C0E288448058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收据管理 → ＋开收据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6ED2002F-3124-4116-BE36-6F77353F2D86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E3A5F36-F13F-E59E-2106-5515F724D6D4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EC7A6F1-49D5-D259-DE5F-AC9B7FC14875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选付款客户，填项目和金额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6C0EA9E8-0CE5-1EED-D9BC-A87C638B1130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9F59941-000C-0936-1760-9E56B7F0E6AA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85640BC-C573-7ADF-4CC8-C78DF35A5016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提交后生成收款二维码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0480B7ED-2389-E2E5-F05C-0C8DF5AB6506}"/>
              </a:ext>
            </a:extLst>
          </p:cNvPr>
          <p:cNvSpPr/>
          <p:nvPr/>
        </p:nvSpPr>
        <p:spPr>
          <a:xfrm>
            <a:off x="7670800" y="3962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CB50F7C-2161-957C-312C-DE8942F394C9}"/>
              </a:ext>
            </a:extLst>
          </p:cNvPr>
          <p:cNvSpPr txBox="1"/>
          <p:nvPr/>
        </p:nvSpPr>
        <p:spPr>
          <a:xfrm>
            <a:off x="7670800" y="3975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8469A55-C3B7-C127-06BB-721ACC95E8F4}"/>
              </a:ext>
            </a:extLst>
          </p:cNvPr>
          <p:cNvSpPr txBox="1"/>
          <p:nvPr/>
        </p:nvSpPr>
        <p:spPr>
          <a:xfrm>
            <a:off x="8026400" y="3937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客户扫码付款，钱进企业账户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3CBBD914-E549-2765-DA90-D08B51A065A5}"/>
              </a:ext>
            </a:extLst>
          </p:cNvPr>
          <p:cNvSpPr/>
          <p:nvPr/>
        </p:nvSpPr>
        <p:spPr>
          <a:xfrm>
            <a:off x="7670800" y="4470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C4EDC82-9E8E-FD93-6DA4-50E29E334EF0}"/>
              </a:ext>
            </a:extLst>
          </p:cNvPr>
          <p:cNvSpPr txBox="1"/>
          <p:nvPr/>
        </p:nvSpPr>
        <p:spPr>
          <a:xfrm>
            <a:off x="7670800" y="4483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5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6DE2A4F-3365-7546-5B8D-C32FE37F8A9C}"/>
              </a:ext>
            </a:extLst>
          </p:cNvPr>
          <p:cNvSpPr txBox="1"/>
          <p:nvPr/>
        </p:nvSpPr>
        <p:spPr>
          <a:xfrm>
            <a:off x="8026400" y="4445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支持分次收款；作废须审批</a:t>
            </a:r>
          </a:p>
        </p:txBody>
      </p:sp>
      <p:pic>
        <p:nvPicPr>
          <p:cNvPr id="25" name="配音09">
            <a:hlinkClick r:id="" action="ppaction://media"/>
            <a:extLst>
              <a:ext uri="{FF2B5EF4-FFF2-40B4-BE49-F238E27FC236}">
                <a16:creationId xmlns:a16="http://schemas.microsoft.com/office/drawing/2014/main" id="{BC964497-067C-2A99-E299-655612191F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07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6504"/>
    </mc:Choice>
    <mc:Fallback>
      <p:transition spd="slow" advClick="0" advTm="46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1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8E98746-218D-821E-4949-1BF650FFA934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3ADB93-9EDD-9CD2-0B05-95FE39EA8EE1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客户欠款：催收有依据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422F9B-0E5E-538E-45E4-4147D455FDC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B8613E82-15FD-73D6-58E8-7E40C4E20A00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E443C8-557A-D0E6-419A-A53B3B00A4EF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3323DC1-F811-F702-7DDC-497D9A627EC8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按客户汇总全部应收：哪一单、欠多少、欠多久。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F542165-53A8-3DD7-4EAC-B467731AFF1D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E799E6F6-EF2A-D43B-6804-26D96FAF2BDA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2DCF917-881C-A649-1B16-F78BCA16FFA8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540CBF9-92CD-DAC6-8807-A76DFAE079EA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销售与收款 → 客户欠款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1763CD56-721D-48B3-1846-5C2F08B84C1C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F8CA1DA-3FAB-0464-0527-069C7865E72F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EFA2B17-43F4-85F3-F5B9-DE2EB51978EE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列表看每客户欠款总额与时长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C59B81BE-BAC4-D973-70C1-075AFC84FA6A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A8FE038-75CA-145F-819E-446A24D622FC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7899E93-AD29-43E9-7EF2-BDDEFCB47A75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点客户看每张未收清单据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A9FF2B90-5608-452A-3D71-0189AFE9D597}"/>
              </a:ext>
            </a:extLst>
          </p:cNvPr>
          <p:cNvSpPr/>
          <p:nvPr/>
        </p:nvSpPr>
        <p:spPr>
          <a:xfrm>
            <a:off x="7670800" y="3962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1FE3D8D-E0CD-BFB7-07EB-D7F00BE80B58}"/>
              </a:ext>
            </a:extLst>
          </p:cNvPr>
          <p:cNvSpPr txBox="1"/>
          <p:nvPr/>
        </p:nvSpPr>
        <p:spPr>
          <a:xfrm>
            <a:off x="7670800" y="3975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4EE57C2-CC74-CBFC-E4B8-B467FC0E8C2A}"/>
              </a:ext>
            </a:extLst>
          </p:cNvPr>
          <p:cNvSpPr txBox="1"/>
          <p:nvPr/>
        </p:nvSpPr>
        <p:spPr>
          <a:xfrm>
            <a:off x="8026400" y="3937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对账时直接给客户看</a:t>
            </a:r>
          </a:p>
        </p:txBody>
      </p:sp>
      <p:pic>
        <p:nvPicPr>
          <p:cNvPr id="22" name="配音10">
            <a:hlinkClick r:id="" action="ppaction://media"/>
            <a:extLst>
              <a:ext uri="{FF2B5EF4-FFF2-40B4-BE49-F238E27FC236}">
                <a16:creationId xmlns:a16="http://schemas.microsoft.com/office/drawing/2014/main" id="{B9E41B8B-C96C-DB56-CE67-92786CE959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39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2560"/>
    </mc:Choice>
    <mc:Fallback>
      <p:transition spd="slow" advClick="0" advTm="32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7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99BBFFD-34EE-43C0-5E98-A5358B697B28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55A0E7-5C26-9A73-5E02-072CA806982D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采购与库存：管住进货和成本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443ADF4-D063-F01C-3A85-D283400143B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924367BE-B995-CEF8-8DD6-BF5AEDE38197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7291B85-0D1A-896E-278D-5FF38BF10469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00F5955-1599-63DD-5651-18ABD685FB15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先订货分批入库；库存实时、成本准确、不足预警。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F764427-7CDB-21E4-7A90-58109CE3FA75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C330415B-BA30-9796-AD52-48C8E082528A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C8EF4B5-7BDB-F76E-ECCB-39713DDD7705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5E319F7-1A87-FBCA-F177-A2B6D3E69C6B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采购与库存 → 采购入库 → 新建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8E91E701-2D52-AA2F-C3AE-A1054CFD891F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BB9FA17-9D96-3614-C8E6-73F0CBC3345E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45193D8-68EB-48D0-3646-724FA0008A6B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分批到货分批入库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DDDFA2CD-A0BD-281B-B164-F9017D461A63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7A9F42D-2842-CC3A-2C37-B61909DF5610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7CD5928-653F-6A0D-6A6D-31DED357FB14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库存查询输拼音首字母即出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453FED43-B097-3A8A-4A13-9EFE9958A976}"/>
              </a:ext>
            </a:extLst>
          </p:cNvPr>
          <p:cNvSpPr/>
          <p:nvPr/>
        </p:nvSpPr>
        <p:spPr>
          <a:xfrm>
            <a:off x="7670800" y="3962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07377EB-6E00-A39D-E26B-EEFEF22BEC5F}"/>
              </a:ext>
            </a:extLst>
          </p:cNvPr>
          <p:cNvSpPr txBox="1"/>
          <p:nvPr/>
        </p:nvSpPr>
        <p:spPr>
          <a:xfrm>
            <a:off x="7670800" y="3975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CD989E8-704E-7819-551B-6D737C7A276D}"/>
              </a:ext>
            </a:extLst>
          </p:cNvPr>
          <p:cNvSpPr txBox="1"/>
          <p:nvPr/>
        </p:nvSpPr>
        <p:spPr>
          <a:xfrm>
            <a:off x="8026400" y="3937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库存不足自动预警，卖超成本也不错</a:t>
            </a:r>
          </a:p>
        </p:txBody>
      </p:sp>
      <p:pic>
        <p:nvPicPr>
          <p:cNvPr id="22" name="配音11">
            <a:hlinkClick r:id="" action="ppaction://media"/>
            <a:extLst>
              <a:ext uri="{FF2B5EF4-FFF2-40B4-BE49-F238E27FC236}">
                <a16:creationId xmlns:a16="http://schemas.microsoft.com/office/drawing/2014/main" id="{30386913-2687-D8C2-B4D3-C30197FD87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1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344"/>
    </mc:Choice>
    <mc:Fallback>
      <p:transition spd="slow" advClick="0" advTm="35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5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C92087D-0E97-B8E4-B665-EBE63A79490C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13EA330-413D-E128-DAF5-381C50EC6EA7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商品与供应商：档案规范化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82AB7EC-BDD4-2793-BC7A-BAF171FE352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7CC74BC5-A2D9-EB24-F4D2-69ACC275B4B0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BA8D6EC-22F2-EFA1-3A87-268A18721546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4EE30E-575F-CB6A-C901-73112C2B38ED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商品四级分类、图片、条码、进售价一次建好，开单直接调用。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4D01D89-8606-3D5B-41A2-AFEDD0C007AF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0B588CF9-74AD-59D5-98FD-60C07141B545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C70AA0E-0DEB-76A1-3518-3CEE5C95BA5C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5C0B665-FD2F-509A-2A24-04295ECFFAF5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商品资料 → 新建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B139939F-7D18-78C0-58F9-3C3750C3AB3A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76C9F03-37E6-BE80-07C0-536210ED8833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3827793-6D17-C7CC-99F9-1E06393B0713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填品名、分类、型号、条码、价格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9D903409-A836-2E95-F03B-303038902BA1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8E35543-2A36-0B4C-67D8-247675333021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FB3F0C3-5794-AEC4-30B5-39069CBB054C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可上传商品图片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847E8782-3117-2F78-0F67-68E96FB527B5}"/>
              </a:ext>
            </a:extLst>
          </p:cNvPr>
          <p:cNvSpPr/>
          <p:nvPr/>
        </p:nvSpPr>
        <p:spPr>
          <a:xfrm>
            <a:off x="7670800" y="3962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F1CF4A0-8BBE-99C8-07D2-0AD3F68AE568}"/>
              </a:ext>
            </a:extLst>
          </p:cNvPr>
          <p:cNvSpPr txBox="1"/>
          <p:nvPr/>
        </p:nvSpPr>
        <p:spPr>
          <a:xfrm>
            <a:off x="7670800" y="3975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AB21B66-EB39-DF56-8EC8-D304826E2230}"/>
              </a:ext>
            </a:extLst>
          </p:cNvPr>
          <p:cNvSpPr txBox="1"/>
          <p:nvPr/>
        </p:nvSpPr>
        <p:spPr>
          <a:xfrm>
            <a:off x="8026400" y="3937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供应商欠款、付款进度同页可查</a:t>
            </a:r>
          </a:p>
        </p:txBody>
      </p:sp>
      <p:pic>
        <p:nvPicPr>
          <p:cNvPr id="22" name="配音12">
            <a:hlinkClick r:id="" action="ppaction://media"/>
            <a:extLst>
              <a:ext uri="{FF2B5EF4-FFF2-40B4-BE49-F238E27FC236}">
                <a16:creationId xmlns:a16="http://schemas.microsoft.com/office/drawing/2014/main" id="{591191BC-6674-9DF5-5901-7DE8B21BDA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50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7744"/>
    </mc:Choice>
    <mc:Fallback>
      <p:transition spd="slow" advClick="0" advTm="37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5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645EDC4-6537-5FAB-B4F6-DEFB5E15FB25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BC2FC5F-230A-A987-E83E-48A8C15E42CB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服务管理：售后派工闭环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DAE4CF-7C14-8CF6-D41D-A9950BE8D4F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0FAF18B3-2130-3378-4899-1D42541C63FD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A66721-5216-EEC1-7F6C-29BF7866701A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7879F41-21C0-3155-A312-F7EA839665B1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派工、上门、反馈、评分全流程，虚假上门无处藏身。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F85656D-0C5A-B026-4352-C3670B9CAF54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1AABF4ED-8265-4949-8846-29BF28D38FAA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95268F1-E86D-83F6-305A-6E4533E4528C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A58CA9A-AFA9-4F84-45D0-31938C052F3F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售后维护 → 技术派工 → 新建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DB0A956F-BE9C-1EA6-A580-E18FA197B8A7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3890130-44D9-61CE-6D1B-52557E338860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C5DA97D-A6F4-F474-4DC6-7FA6A239BEC4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指派师傅或师傅自己抢单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268698F4-09B4-BF77-E85F-B75F93483726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0EB7EC9-6BC1-0725-5259-2D666B8A5C3D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F32D2D2-2875-729C-D364-379584B0306B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上门定位打卡 </a:t>
            </a:r>
            <a:r>
              <a:rPr lang="en-US" altLang="zh-CN" sz="1050">
                <a:solidFill>
                  <a:srgbClr val="5A6B7D"/>
                </a:solidFill>
                <a:latin typeface="微软雅黑" panose="020B0503020204020204" pitchFamily="34" charset="-122"/>
              </a:rPr>
              <a:t>+ </a:t>
            </a:r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水印照片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69149495-4BCF-3A67-DFA2-D329CFA6A090}"/>
              </a:ext>
            </a:extLst>
          </p:cNvPr>
          <p:cNvSpPr/>
          <p:nvPr/>
        </p:nvSpPr>
        <p:spPr>
          <a:xfrm>
            <a:off x="7670800" y="3962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F80882C-C688-9EC2-6F18-FAD227460208}"/>
              </a:ext>
            </a:extLst>
          </p:cNvPr>
          <p:cNvSpPr txBox="1"/>
          <p:nvPr/>
        </p:nvSpPr>
        <p:spPr>
          <a:xfrm>
            <a:off x="7670800" y="3975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B2C6F1F-7D58-2D23-774D-8A8E4A4906B9}"/>
              </a:ext>
            </a:extLst>
          </p:cNvPr>
          <p:cNvSpPr txBox="1"/>
          <p:nvPr/>
        </p:nvSpPr>
        <p:spPr>
          <a:xfrm>
            <a:off x="8026400" y="3937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客户扫产品码提交反馈并评分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AC56A172-EE7C-F1EB-B0B5-5BF5D2F241C2}"/>
              </a:ext>
            </a:extLst>
          </p:cNvPr>
          <p:cNvSpPr/>
          <p:nvPr/>
        </p:nvSpPr>
        <p:spPr>
          <a:xfrm>
            <a:off x="7670800" y="4470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6B5583C-7C4F-387A-A0BB-829BA1DA8695}"/>
              </a:ext>
            </a:extLst>
          </p:cNvPr>
          <p:cNvSpPr txBox="1"/>
          <p:nvPr/>
        </p:nvSpPr>
        <p:spPr>
          <a:xfrm>
            <a:off x="7670800" y="4483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5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872B774-F4E5-BD96-0B71-D4E2DBCEDE97}"/>
              </a:ext>
            </a:extLst>
          </p:cNvPr>
          <p:cNvSpPr txBox="1"/>
          <p:nvPr/>
        </p:nvSpPr>
        <p:spPr>
          <a:xfrm>
            <a:off x="8026400" y="4445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每台售出产品都有保修档案</a:t>
            </a:r>
          </a:p>
        </p:txBody>
      </p:sp>
      <p:pic>
        <p:nvPicPr>
          <p:cNvPr id="25" name="配音13">
            <a:hlinkClick r:id="" action="ppaction://media"/>
            <a:extLst>
              <a:ext uri="{FF2B5EF4-FFF2-40B4-BE49-F238E27FC236}">
                <a16:creationId xmlns:a16="http://schemas.microsoft.com/office/drawing/2014/main" id="{ECBEC55F-E07C-AF71-5E7F-2E3B02B437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736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2760"/>
    </mc:Choice>
    <mc:Fallback>
      <p:transition spd="slow" advClick="0" advTm="42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7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2C7D082-08F1-18AA-BE34-2A4D9E8ADC9D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FDBBAAE-C372-AE0F-9D5E-385B34028172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考勤与工资：提成不用手算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285AB11-628A-2A9F-ADB4-B11D246B4B1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017F606D-8A8E-BBEA-D2C1-A144A735ADB4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590A69-D81E-BDCA-C999-278E9B9FF34B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A1FA254-C243-C713-8466-512B3FD69F99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手机定位打卡、请假在线批；阶梯提成自动计算。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F4B9B85-70FC-32CE-AAE4-6D29D84232CB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9E8806C-C3A0-D05D-0C53-71EA95F410E7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1D0C837-FAFA-C420-94EF-4934CF50401E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ED8F779-A160-F77A-6293-2CA0735545FD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员工：考勤打卡页定位打卡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4D12B9B3-1B80-54C1-8072-3AC77B90FB8E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7657B19-AA74-3AC1-C5B9-99997408A1C8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4F31D0C-2E4D-DCC4-60DD-7E1F79F4B1D9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请假在线提交，主管一键批复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F253CCDB-A3E9-DD30-1CC8-F89D8A405722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6AD1260-D9DD-25DA-C055-2B98BB16DD02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B4C8F3F-49AD-0126-03D5-C622B134A1F9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管理员设阶梯提成比例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5D46A750-CCB4-377D-9362-F4896A02A48F}"/>
              </a:ext>
            </a:extLst>
          </p:cNvPr>
          <p:cNvSpPr/>
          <p:nvPr/>
        </p:nvSpPr>
        <p:spPr>
          <a:xfrm>
            <a:off x="7670800" y="3962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A03954E-AF73-822E-7B5A-DE7DB409E78C}"/>
              </a:ext>
            </a:extLst>
          </p:cNvPr>
          <p:cNvSpPr txBox="1"/>
          <p:nvPr/>
        </p:nvSpPr>
        <p:spPr>
          <a:xfrm>
            <a:off x="7670800" y="3975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6674A20-0BF8-FA66-5FA1-59CA84015F1B}"/>
              </a:ext>
            </a:extLst>
          </p:cNvPr>
          <p:cNvSpPr txBox="1"/>
          <p:nvPr/>
        </p:nvSpPr>
        <p:spPr>
          <a:xfrm>
            <a:off x="8026400" y="3937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按收款进度自动计提，月底出工资单</a:t>
            </a:r>
          </a:p>
        </p:txBody>
      </p:sp>
      <p:pic>
        <p:nvPicPr>
          <p:cNvPr id="22" name="配音14">
            <a:hlinkClick r:id="" action="ppaction://media"/>
            <a:extLst>
              <a:ext uri="{FF2B5EF4-FFF2-40B4-BE49-F238E27FC236}">
                <a16:creationId xmlns:a16="http://schemas.microsoft.com/office/drawing/2014/main" id="{89094DE7-AD53-863B-5C4C-FA715691A4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829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6496"/>
    </mc:Choice>
    <mc:Fallback>
      <p:transition spd="slow" advClick="0" advTm="36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07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EB26533-0A8C-F58B-C4A3-93A05D9F0203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DD17D1-C7AC-B4FF-7A92-BC9E2BEE790A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财务管理：收支笔笔有记录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49F75C3-AB86-98B1-E10F-BF892474801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9CB4427D-FAFF-9210-CF2B-7191F7DA67CC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AEF8983-C98C-34CF-AEED-9030B080DCC3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491CD4-479D-250A-318B-D5EE64BE4FAF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报销在线审批、日结月结一键汇总、流水笔笔可查。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E397126-8292-921C-72C6-49EF7227901C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8FF42CEF-75FE-47DC-E29F-9805B70FA310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13B4842-46E8-4060-824F-E93DBC1DCAA9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EF8AD3D-0C06-4CEA-A561-3E063CB35DE8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费用与报销 → 新建 → 拍凭证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FFB80573-2D44-A6AE-BC5D-38D8A13153B5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4E566BB-1E7B-BD7D-971A-3CE678C0C3D8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C21D344-0FA8-9F51-D696-DFB32A09D8A1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审批流，老板外地也能批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93DFBAF2-7128-3870-5E11-3FC56C407413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7BB7B5A-5AAD-C35D-9FC9-3ACE79B356AC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99C1106-EFB4-34E9-E9ED-8431815E977F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日结与月结：选日期一键汇总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0082D766-03B0-25B5-5D24-EAFF3AA085E4}"/>
              </a:ext>
            </a:extLst>
          </p:cNvPr>
          <p:cNvSpPr/>
          <p:nvPr/>
        </p:nvSpPr>
        <p:spPr>
          <a:xfrm>
            <a:off x="7670800" y="3962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3DF6CED-4B92-29D1-2458-B4AD23418BEE}"/>
              </a:ext>
            </a:extLst>
          </p:cNvPr>
          <p:cNvSpPr txBox="1"/>
          <p:nvPr/>
        </p:nvSpPr>
        <p:spPr>
          <a:xfrm>
            <a:off x="7670800" y="3975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4739C34-0DC1-6BF4-F956-6FFE3BB10626}"/>
              </a:ext>
            </a:extLst>
          </p:cNvPr>
          <p:cNvSpPr txBox="1"/>
          <p:nvPr/>
        </p:nvSpPr>
        <p:spPr>
          <a:xfrm>
            <a:off x="8026400" y="3937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资金流水与单据互相对应</a:t>
            </a:r>
          </a:p>
        </p:txBody>
      </p:sp>
      <p:pic>
        <p:nvPicPr>
          <p:cNvPr id="22" name="配音15">
            <a:hlinkClick r:id="" action="ppaction://media"/>
            <a:extLst>
              <a:ext uri="{FF2B5EF4-FFF2-40B4-BE49-F238E27FC236}">
                <a16:creationId xmlns:a16="http://schemas.microsoft.com/office/drawing/2014/main" id="{D59C9D8C-65AA-A101-26C9-92DEC5DB50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766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3976"/>
    </mc:Choice>
    <mc:Fallback>
      <p:transition spd="slow" advClick="0" advTm="339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87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5078C96-3AB8-E201-7C5E-3D9A9223FA6A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E8FB705-7485-DFEC-6403-554D51852552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报表中心：数据变决策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C784165-1E1D-A154-0685-79B071A59B6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BE2E983A-094F-1628-8A27-6AC626348CE2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2778B27-61F3-793C-2D68-1AAF6D713238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B18E7C9-E796-9EDF-2B2F-50C211899BC1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十几种现成报表 </a:t>
            </a:r>
            <a:r>
              <a:rPr lang="en-US" altLang="zh-CN" sz="1050">
                <a:solidFill>
                  <a:srgbClr val="5A6B7D"/>
                </a:solidFill>
                <a:latin typeface="微软雅黑" panose="020B0503020204020204" pitchFamily="34" charset="-122"/>
              </a:rPr>
              <a:t>+ </a:t>
            </a:r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万能自定义报表，可打印可导出。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66E3497-1CE4-484D-46C9-AE5D1B7124EC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A9435430-B035-1087-40B9-7D422FECF03A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D623D3C-03B2-CCCE-E765-75CDA9AD0EF4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604E3DF-6CBB-34DA-09F4-8F734C03A787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经营报表 → 选报表类型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3A6FBA33-F16C-9E57-25C9-D6E64EE75017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889E5DF-A01A-73B5-E3C1-79215C121B9A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053D19D-F67A-C072-3C8D-C46333481F87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选日期范围 → 查询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AF49D85C-8CB5-5A8D-6F32-77E791C2DF7A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3FEFDC6-ED73-337C-9721-A02FA79EF971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C8F3580-6218-EB65-FF07-95E845DFDE31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直接打印或导出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F3B53B30-F0C8-6173-FA22-7FD0B260ABD9}"/>
              </a:ext>
            </a:extLst>
          </p:cNvPr>
          <p:cNvSpPr/>
          <p:nvPr/>
        </p:nvSpPr>
        <p:spPr>
          <a:xfrm>
            <a:off x="7670800" y="3962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F85FA69-6F0E-2E8E-0773-F00448A16A1E}"/>
              </a:ext>
            </a:extLst>
          </p:cNvPr>
          <p:cNvSpPr txBox="1"/>
          <p:nvPr/>
        </p:nvSpPr>
        <p:spPr>
          <a:xfrm>
            <a:off x="7670800" y="3975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ECEC859-A75C-B23E-38C2-2C1D2DBAA356}"/>
              </a:ext>
            </a:extLst>
          </p:cNvPr>
          <p:cNvSpPr txBox="1"/>
          <p:nvPr/>
        </p:nvSpPr>
        <p:spPr>
          <a:xfrm>
            <a:off x="8026400" y="3937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万能自定义报表：口径自己配</a:t>
            </a:r>
          </a:p>
        </p:txBody>
      </p:sp>
      <p:pic>
        <p:nvPicPr>
          <p:cNvPr id="22" name="配音16">
            <a:hlinkClick r:id="" action="ppaction://media"/>
            <a:extLst>
              <a:ext uri="{FF2B5EF4-FFF2-40B4-BE49-F238E27FC236}">
                <a16:creationId xmlns:a16="http://schemas.microsoft.com/office/drawing/2014/main" id="{29B218A2-B831-3F9B-2540-5AA48252C1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95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2632"/>
    </mc:Choice>
    <mc:Fallback>
      <p:transition spd="slow" advClick="0" advTm="326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1381070-91B5-6A5A-8E85-7A5507A46D31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15E6882-844F-B902-1B72-0CE509662AF2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企业管理：管人、管权、管数据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0581191-BB00-2679-9780-978902164E7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7AAA5BBA-9477-7B4C-FF08-96FD9EF44076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BD87FE-E40E-6083-6018-5AB89ECCBE8F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3C3BDBB-73AD-6B6F-E787-8BE729B986FA}"/>
              </a:ext>
            </a:extLst>
          </p:cNvPr>
          <p:cNvSpPr txBox="1"/>
          <p:nvPr/>
        </p:nvSpPr>
        <p:spPr>
          <a:xfrm>
            <a:off x="7874000" y="1473200"/>
            <a:ext cx="38100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权限精确到每个人每个按钮；数据备份一键完成。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988C92B-EAA5-2881-C35A-F33FDE0F7B51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4F7AB01F-A0A0-B862-8902-6CEDAAFF4914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D224BC9-6E94-702F-6545-162600812DEE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DDFEC3D-B59A-5120-0376-5CFB455D501A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员工与岗位 → 新建员工、设岗位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5E9918B0-E80A-7341-4BA6-52F3AFDB48C0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C96E12C-E404-FD2F-3CF6-502D152CE6D3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943ECFB-F3C4-2128-FF9F-A954598A9022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权限设置 → 按人勾选功能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F03AE3DC-081F-6B16-6AF3-3C5816811D7A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86B8379-12DE-72A2-EFB5-FE063A74BD02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6C048CA-A7DD-7BCF-64B7-9A34A689C81A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审核流、作废审批全部内置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D6153096-3DC7-17EE-2173-20A781926143}"/>
              </a:ext>
            </a:extLst>
          </p:cNvPr>
          <p:cNvSpPr/>
          <p:nvPr/>
        </p:nvSpPr>
        <p:spPr>
          <a:xfrm>
            <a:off x="7670800" y="3962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939C7F8-5508-4A48-EBC8-43E29001EF6A}"/>
              </a:ext>
            </a:extLst>
          </p:cNvPr>
          <p:cNvSpPr txBox="1"/>
          <p:nvPr/>
        </p:nvSpPr>
        <p:spPr>
          <a:xfrm>
            <a:off x="7670800" y="3975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5606DA1-F913-1346-89D8-9E68DD49DAD8}"/>
              </a:ext>
            </a:extLst>
          </p:cNvPr>
          <p:cNvSpPr txBox="1"/>
          <p:nvPr/>
        </p:nvSpPr>
        <p:spPr>
          <a:xfrm>
            <a:off x="8026400" y="3937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数据备份 → 导出；换机导入恢复</a:t>
            </a:r>
          </a:p>
        </p:txBody>
      </p:sp>
      <p:pic>
        <p:nvPicPr>
          <p:cNvPr id="22" name="配音17">
            <a:hlinkClick r:id="" action="ppaction://media"/>
            <a:extLst>
              <a:ext uri="{FF2B5EF4-FFF2-40B4-BE49-F238E27FC236}">
                <a16:creationId xmlns:a16="http://schemas.microsoft.com/office/drawing/2014/main" id="{8B6FE60D-833D-779A-3B34-DBD66B78BB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079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552"/>
    </mc:Choice>
    <mc:Fallback>
      <p:transition spd="slow" advClick="0" advTm="405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6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86A1B91-1276-F924-3136-AD4519E05B5E}"/>
              </a:ext>
            </a:extLst>
          </p:cNvPr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solidFill>
            <a:srgbClr val="0B3A6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399A690-3F86-7612-F860-3491F8957F2B}"/>
              </a:ext>
            </a:extLst>
          </p:cNvPr>
          <p:cNvSpPr txBox="1"/>
          <p:nvPr/>
        </p:nvSpPr>
        <p:spPr>
          <a:xfrm>
            <a:off x="406400" y="127000"/>
            <a:ext cx="11430000" cy="4462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300" b="1">
                <a:solidFill>
                  <a:srgbClr val="FFFFFF"/>
                </a:solidFill>
                <a:latin typeface="微软雅黑" panose="020B0503020204020204" pitchFamily="34" charset="-122"/>
              </a:rPr>
              <a:t>独有能力：别人没有的看家本领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232E9D-7E72-9368-D810-857A046E613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117600"/>
            <a:ext cx="7112000" cy="6858000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09938E2F-AE82-955F-ACC7-712093E04EA3}"/>
              </a:ext>
            </a:extLst>
          </p:cNvPr>
          <p:cNvSpPr/>
          <p:nvPr/>
        </p:nvSpPr>
        <p:spPr>
          <a:xfrm>
            <a:off x="7670800" y="1117600"/>
            <a:ext cx="4191000" cy="762000"/>
          </a:xfrm>
          <a:prstGeom prst="roundRect">
            <a:avLst/>
          </a:prstGeom>
          <a:solidFill>
            <a:srgbClr val="EAF2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62D9AB9-07E9-7DC6-FF4F-EC397BAFA91C}"/>
              </a:ext>
            </a:extLst>
          </p:cNvPr>
          <p:cNvSpPr txBox="1"/>
          <p:nvPr/>
        </p:nvSpPr>
        <p:spPr>
          <a:xfrm>
            <a:off x="7874000" y="1193800"/>
            <a:ext cx="762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0E7C5B"/>
                </a:solidFill>
                <a:latin typeface="微软雅黑" panose="020B0503020204020204" pitchFamily="34" charset="-122"/>
              </a:rPr>
              <a:t>作用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801BC4D-DB57-E4EE-197E-02B5943B1BB0}"/>
              </a:ext>
            </a:extLst>
          </p:cNvPr>
          <p:cNvSpPr txBox="1"/>
          <p:nvPr/>
        </p:nvSpPr>
        <p:spPr>
          <a:xfrm>
            <a:off x="7874000" y="1473200"/>
            <a:ext cx="3810000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全端通用、</a:t>
            </a:r>
            <a:r>
              <a:rPr lang="en-US" altLang="zh-CN" sz="1050">
                <a:solidFill>
                  <a:srgbClr val="5A6B7D"/>
                </a:solidFill>
                <a:latin typeface="微软雅黑" panose="020B0503020204020204" pitchFamily="34" charset="-122"/>
              </a:rPr>
              <a:t>AI </a:t>
            </a:r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语音办事、自研远程桌面、数电发票预留、推广分销。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3132D21-9F8C-819E-68E3-FEAD77D29080}"/>
              </a:ext>
            </a:extLst>
          </p:cNvPr>
          <p:cNvSpPr txBox="1"/>
          <p:nvPr/>
        </p:nvSpPr>
        <p:spPr>
          <a:xfrm>
            <a:off x="7670800" y="2057400"/>
            <a:ext cx="419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b="1">
                <a:solidFill>
                  <a:srgbClr val="1565C0"/>
                </a:solidFill>
                <a:latin typeface="微软雅黑" panose="020B0503020204020204" pitchFamily="34" charset="-122"/>
              </a:rPr>
              <a:t>操作步骤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03FFED5D-7797-E016-BC83-690E2DF670D8}"/>
              </a:ext>
            </a:extLst>
          </p:cNvPr>
          <p:cNvSpPr/>
          <p:nvPr/>
        </p:nvSpPr>
        <p:spPr>
          <a:xfrm>
            <a:off x="7670800" y="2438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2E09F54-51BA-94EC-79DC-51C62B8C658F}"/>
              </a:ext>
            </a:extLst>
          </p:cNvPr>
          <p:cNvSpPr txBox="1"/>
          <p:nvPr/>
        </p:nvSpPr>
        <p:spPr>
          <a:xfrm>
            <a:off x="7670800" y="2451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82C951A-C78E-DF2A-358B-E20AE73EE9F4}"/>
              </a:ext>
            </a:extLst>
          </p:cNvPr>
          <p:cNvSpPr txBox="1"/>
          <p:nvPr/>
        </p:nvSpPr>
        <p:spPr>
          <a:xfrm>
            <a:off x="8026400" y="2413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安卓</a:t>
            </a:r>
            <a:r>
              <a:rPr lang="en-US" altLang="zh-CN" sz="1050">
                <a:solidFill>
                  <a:srgbClr val="5A6B7D"/>
                </a:solidFill>
                <a:latin typeface="微软雅黑" panose="020B0503020204020204" pitchFamily="34" charset="-122"/>
              </a:rPr>
              <a:t>/</a:t>
            </a:r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苹果</a:t>
            </a:r>
            <a:r>
              <a:rPr lang="en-US" altLang="zh-CN" sz="1050">
                <a:solidFill>
                  <a:srgbClr val="5A6B7D"/>
                </a:solidFill>
                <a:latin typeface="微软雅黑" panose="020B0503020204020204" pitchFamily="34" charset="-122"/>
              </a:rPr>
              <a:t>/</a:t>
            </a:r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电脑</a:t>
            </a:r>
            <a:r>
              <a:rPr lang="en-US" altLang="zh-CN" sz="1050">
                <a:solidFill>
                  <a:srgbClr val="5A6B7D"/>
                </a:solidFill>
                <a:latin typeface="微软雅黑" panose="020B0503020204020204" pitchFamily="34" charset="-122"/>
              </a:rPr>
              <a:t>/</a:t>
            </a:r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平板实时同步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08E27ABA-CD8E-9400-DC10-215DC9666828}"/>
              </a:ext>
            </a:extLst>
          </p:cNvPr>
          <p:cNvSpPr/>
          <p:nvPr/>
        </p:nvSpPr>
        <p:spPr>
          <a:xfrm>
            <a:off x="7670800" y="2946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56B2FB0-76E8-9762-A36F-5C928ED492DD}"/>
              </a:ext>
            </a:extLst>
          </p:cNvPr>
          <p:cNvSpPr txBox="1"/>
          <p:nvPr/>
        </p:nvSpPr>
        <p:spPr>
          <a:xfrm>
            <a:off x="7670800" y="2959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9945B60-5409-F505-EFFB-95E817D9FD0D}"/>
              </a:ext>
            </a:extLst>
          </p:cNvPr>
          <p:cNvSpPr txBox="1"/>
          <p:nvPr/>
        </p:nvSpPr>
        <p:spPr>
          <a:xfrm>
            <a:off x="8026400" y="2921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说「查一下客户欠款」即刻跳转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B49380C5-558B-D535-EF0E-22C126577D48}"/>
              </a:ext>
            </a:extLst>
          </p:cNvPr>
          <p:cNvSpPr/>
          <p:nvPr/>
        </p:nvSpPr>
        <p:spPr>
          <a:xfrm>
            <a:off x="7670800" y="3454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32E7EA7-710A-DCF9-D544-7908978A4CE7}"/>
              </a:ext>
            </a:extLst>
          </p:cNvPr>
          <p:cNvSpPr txBox="1"/>
          <p:nvPr/>
        </p:nvSpPr>
        <p:spPr>
          <a:xfrm>
            <a:off x="7670800" y="3467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C94EEB2-FA3F-2BA8-49F1-9C8B58B1382A}"/>
              </a:ext>
            </a:extLst>
          </p:cNvPr>
          <p:cNvSpPr txBox="1"/>
          <p:nvPr/>
        </p:nvSpPr>
        <p:spPr>
          <a:xfrm>
            <a:off x="8026400" y="3429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远程桌面：我们远程帮您修电脑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A7EE5E76-2F59-FD5C-59A8-EEA0492BDB5A}"/>
              </a:ext>
            </a:extLst>
          </p:cNvPr>
          <p:cNvSpPr/>
          <p:nvPr/>
        </p:nvSpPr>
        <p:spPr>
          <a:xfrm>
            <a:off x="7670800" y="3962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E0F0037-BC62-B672-F2F2-87EF5C0345CB}"/>
              </a:ext>
            </a:extLst>
          </p:cNvPr>
          <p:cNvSpPr txBox="1"/>
          <p:nvPr/>
        </p:nvSpPr>
        <p:spPr>
          <a:xfrm>
            <a:off x="7670800" y="3975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5B488D3-9A9C-F325-99AC-5CB0C4607E8E}"/>
              </a:ext>
            </a:extLst>
          </p:cNvPr>
          <p:cNvSpPr txBox="1"/>
          <p:nvPr/>
        </p:nvSpPr>
        <p:spPr>
          <a:xfrm>
            <a:off x="8026400" y="3937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数电发票接口已预留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39E51A0D-A711-E981-3526-F4C79CCE6224}"/>
              </a:ext>
            </a:extLst>
          </p:cNvPr>
          <p:cNvSpPr/>
          <p:nvPr/>
        </p:nvSpPr>
        <p:spPr>
          <a:xfrm>
            <a:off x="7670800" y="4470400"/>
            <a:ext cx="254000" cy="254000"/>
          </a:xfrm>
          <a:prstGeom prst="roundRect">
            <a:avLst/>
          </a:prstGeom>
          <a:solidFill>
            <a:srgbClr val="FFB3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01A5D9C-1B71-F67B-EC83-D6609DB084F2}"/>
              </a:ext>
            </a:extLst>
          </p:cNvPr>
          <p:cNvSpPr txBox="1"/>
          <p:nvPr/>
        </p:nvSpPr>
        <p:spPr>
          <a:xfrm>
            <a:off x="7670800" y="4483100"/>
            <a:ext cx="2540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b="1">
                <a:solidFill>
                  <a:srgbClr val="4E3300"/>
                </a:solidFill>
                <a:latin typeface="微软雅黑" panose="020B0503020204020204" pitchFamily="34" charset="-122"/>
              </a:rPr>
              <a:t>5</a:t>
            </a:r>
            <a:endParaRPr lang="zh-CN" altLang="en-US" sz="1100" b="1">
              <a:solidFill>
                <a:srgbClr val="4E33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BAC7C15-92FC-66CE-7158-ACD885A8E23F}"/>
              </a:ext>
            </a:extLst>
          </p:cNvPr>
          <p:cNvSpPr txBox="1"/>
          <p:nvPr/>
        </p:nvSpPr>
        <p:spPr>
          <a:xfrm>
            <a:off x="8026400" y="4445000"/>
            <a:ext cx="3835400" cy="25391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050">
                <a:solidFill>
                  <a:srgbClr val="5A6B7D"/>
                </a:solidFill>
                <a:latin typeface="微软雅黑" panose="020B0503020204020204" pitchFamily="34" charset="-122"/>
              </a:rPr>
              <a:t>老客户介绍新客户，佣金自动算</a:t>
            </a:r>
          </a:p>
        </p:txBody>
      </p:sp>
      <p:pic>
        <p:nvPicPr>
          <p:cNvPr id="25" name="配音18">
            <a:hlinkClick r:id="" action="ppaction://media"/>
            <a:extLst>
              <a:ext uri="{FF2B5EF4-FFF2-40B4-BE49-F238E27FC236}">
                <a16:creationId xmlns:a16="http://schemas.microsoft.com/office/drawing/2014/main" id="{73D22FD7-F224-B851-7FF9-07CED670C2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7800" y="64008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938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5616"/>
    </mc:Choice>
    <mc:Fallback>
      <p:transition spd="slow" advClick="0" advTm="45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2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1191</Words>
  <Application>Microsoft Office PowerPoint</Application>
  <PresentationFormat>自定义</PresentationFormat>
  <Paragraphs>230</Paragraphs>
  <Slides>18</Slides>
  <Notes>0</Notes>
  <HiddenSlides>0</HiddenSlides>
  <MMClips>18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3" baseType="lpstr"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芝新 欧阳</dc:creator>
  <cp:lastModifiedBy>芝新 欧阳</cp:lastModifiedBy>
  <cp:revision>1</cp:revision>
  <dcterms:created xsi:type="dcterms:W3CDTF">2026-09-01T23:18:52Z</dcterms:created>
  <dcterms:modified xsi:type="dcterms:W3CDTF">2026-09-01T23:18:52Z</dcterms:modified>
</cp:coreProperties>
</file>